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8" r:id="rId4"/>
    <p:sldId id="259" r:id="rId5"/>
    <p:sldId id="269" r:id="rId6"/>
    <p:sldId id="260" r:id="rId7"/>
    <p:sldId id="271" r:id="rId8"/>
    <p:sldId id="270" r:id="rId9"/>
    <p:sldId id="272" r:id="rId10"/>
    <p:sldId id="273" r:id="rId11"/>
    <p:sldId id="263" r:id="rId12"/>
    <p:sldId id="274" r:id="rId13"/>
    <p:sldId id="275" r:id="rId14"/>
    <p:sldId id="276" r:id="rId15"/>
    <p:sldId id="277" r:id="rId16"/>
    <p:sldId id="267" r:id="rId17"/>
  </p:sldIdLst>
  <p:sldSz cx="12192000" cy="6858000"/>
  <p:notesSz cx="6858000" cy="9144000"/>
  <p:embeddedFontLst>
    <p:embeddedFont>
      <p:font typeface="汉仪二码墨书W" panose="00020600040101010101" pitchFamily="18" charset="-122"/>
      <p:regular r:id="rId21"/>
    </p:embeddedFont>
    <p:embeddedFont>
      <p:font typeface="华文行楷" panose="02010800040101010101" charset="-122"/>
      <p:regular r:id="rId22"/>
    </p:embeddedFont>
    <p:embeddedFont>
      <p:font typeface="华文新魏" panose="02010800040101010101" charset="-122"/>
      <p:regular r:id="rId23"/>
    </p:embeddedFont>
    <p:embeddedFont>
      <p:font typeface="黑体" panose="02010609060101010101" pitchFamily="2" charset="-122"/>
      <p:regular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等线 Light" panose="02010600030101010101" charset="-122"/>
      <p:regular r:id="rId29"/>
    </p:embeddedFont>
    <p:embeddedFont>
      <p:font typeface="等线" panose="02010600030101010101" charset="-122"/>
      <p:regular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132"/>
    <a:srgbClr val="06162A"/>
    <a:srgbClr val="081D2E"/>
    <a:srgbClr val="06172B"/>
    <a:srgbClr val="17374B"/>
    <a:srgbClr val="223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28" y="52"/>
      </p:cViewPr>
      <p:guideLst>
        <p:guide orient="horz" pos="215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gs" Target="tags/tag1.xml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06E36-1F44-4DDD-BDB9-EBC061B26C5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50AE0-C599-4FD2-ADB2-0E6A084E16C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6762" y="2314633"/>
            <a:ext cx="4713914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二码墨书W" panose="00020600040101010101" pitchFamily="18" charset="-122"/>
                <a:ea typeface="汉仪二码墨书W" panose="00020600040101010101" pitchFamily="18" charset="-122"/>
              </a:rPr>
              <a:t>猫</a:t>
            </a:r>
            <a:endParaRPr lang="zh-CN" altLang="en-U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二码墨书W" panose="00020600040101010101" pitchFamily="18" charset="-122"/>
              <a:ea typeface="汉仪二码墨书W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44058" y="3759578"/>
            <a:ext cx="418925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——</a:t>
            </a:r>
            <a:r>
              <a:rPr lang="zh-CN" altLang="en-US" sz="36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郑振铎</a:t>
            </a:r>
            <a:endParaRPr lang="zh-CN" altLang="en-US" sz="36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6149" y="999738"/>
            <a:ext cx="4914300" cy="49143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71365" y="1680210"/>
            <a:ext cx="6947535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>
                <a:latin typeface="华文行楷" panose="02010800040101010101" charset="-122"/>
                <a:ea typeface="华文行楷" panose="02010800040101010101" charset="-122"/>
              </a:rPr>
              <a:t>悬案侦破</a:t>
            </a:r>
            <a:endParaRPr lang="zh-CN" altLang="en-US" sz="8800">
              <a:latin typeface="华文行楷" panose="02010800040101010101" charset="-122"/>
              <a:ea typeface="华文行楷" panose="02010800040101010101" charset="-122"/>
            </a:endParaRPr>
          </a:p>
          <a:p>
            <a:r>
              <a:rPr lang="en-US" altLang="zh-CN" sz="6000">
                <a:latin typeface="华文行楷" panose="02010800040101010101" charset="-122"/>
                <a:ea typeface="华文行楷" panose="02010800040101010101" charset="-122"/>
              </a:rPr>
              <a:t>       ——</a:t>
            </a:r>
            <a:r>
              <a:rPr lang="zh-CN" altLang="en-US" sz="6000">
                <a:latin typeface="华文行楷" panose="02010800040101010101" charset="-122"/>
                <a:ea typeface="华文行楷" panose="02010800040101010101" charset="-122"/>
              </a:rPr>
              <a:t>芙蓉鸟事件</a:t>
            </a:r>
            <a:endParaRPr lang="zh-CN" altLang="en-US" sz="6000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90" y="0"/>
            <a:ext cx="1553210" cy="15532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254760" y="394335"/>
            <a:ext cx="87617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猫</a:t>
            </a:r>
            <a:r>
              <a:rPr lang="en-US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对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我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说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——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探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因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endParaRPr lang="en-US" altLang="zh-CN" sz="4800" b="1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171" name="副标题 15363"/>
          <p:cNvSpPr>
            <a:spLocks noGrp="1"/>
          </p:cNvSpPr>
          <p:nvPr>
            <p:ph type="subTitle" idx="1"/>
          </p:nvPr>
        </p:nvSpPr>
        <p:spPr>
          <a:xfrm>
            <a:off x="1449070" y="2100580"/>
            <a:ext cx="9815830" cy="2266950"/>
          </a:xfrm>
        </p:spPr>
        <p:txBody>
          <a:bodyPr anchor="t">
            <a:noAutofit/>
          </a:bodyPr>
          <a:lstStyle/>
          <a:p>
            <a:pPr algn="l" defTabSz="914400">
              <a:lnSpc>
                <a:spcPts val="5020"/>
              </a:lnSpc>
              <a:buClrTx/>
              <a:buSzTx/>
              <a:buFontTx/>
            </a:pPr>
            <a:r>
              <a:rPr lang="en-US" altLang="zh-CN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        </a:t>
            </a:r>
            <a:r>
              <a:rPr lang="zh-CN" altLang="en-US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请以第三只猫的口吻还原整个事件</a:t>
            </a:r>
            <a:endParaRPr lang="zh-CN" altLang="en-US" sz="3600" b="1" kern="1200" baseline="0" dirty="0">
              <a:latin typeface="华文新魏" panose="02010800040101010101" charset="-122"/>
              <a:ea typeface="华文新魏" panose="0201080004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90" y="0"/>
            <a:ext cx="1553210" cy="15532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103630" y="394335"/>
            <a:ext cx="94119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我</a:t>
            </a:r>
            <a:r>
              <a:rPr lang="en-US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对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猫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说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——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悟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理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endParaRPr lang="en-US" altLang="zh-CN" sz="4800" b="1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171" name="副标题 15363"/>
          <p:cNvSpPr>
            <a:spLocks noGrp="1"/>
          </p:cNvSpPr>
          <p:nvPr>
            <p:ph type="subTitle" idx="1"/>
          </p:nvPr>
        </p:nvSpPr>
        <p:spPr>
          <a:xfrm>
            <a:off x="1449070" y="2100580"/>
            <a:ext cx="9815830" cy="2266950"/>
          </a:xfrm>
        </p:spPr>
        <p:txBody>
          <a:bodyPr anchor="t">
            <a:noAutofit/>
          </a:bodyPr>
          <a:lstStyle/>
          <a:p>
            <a:pPr algn="l" defTabSz="914400">
              <a:lnSpc>
                <a:spcPts val="5020"/>
              </a:lnSpc>
              <a:buClrTx/>
              <a:buSzTx/>
              <a:buFontTx/>
            </a:pPr>
            <a:r>
              <a:rPr lang="en-US" altLang="zh-CN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        </a:t>
            </a:r>
            <a:r>
              <a:rPr lang="zh-CN" altLang="en-US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第三只猫“大家都不喜欢它”，但它亡失之后，“我”却“更难过得多”。你觉得原因是什么？仅仅是因 为“我”冤枉了它吗？</a:t>
            </a:r>
            <a:endParaRPr lang="zh-CN" altLang="en-US" sz="3600" b="1" kern="1200" baseline="0" dirty="0">
              <a:latin typeface="华文新魏" panose="02010800040101010101" charset="-122"/>
              <a:ea typeface="华文新魏" panose="0201080004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语言赏析见书</a:t>
            </a:r>
            <a:r>
              <a:rPr lang="en-US" altLang="zh-CN" b="1" dirty="0"/>
              <a:t>96</a:t>
            </a:r>
            <a:r>
              <a:rPr lang="zh-CN" altLang="en-US" b="1" dirty="0"/>
              <a:t>页第四题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</a:t>
            </a:r>
            <a:r>
              <a:rPr lang="zh-CN" altLang="en-US" b="1" dirty="0"/>
              <a:t>、确定赏析的角度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2</a:t>
            </a:r>
            <a:r>
              <a:rPr lang="zh-CN" altLang="en-US" b="1" dirty="0"/>
              <a:t>、按照步骤进行赏析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3</a:t>
            </a:r>
            <a:r>
              <a:rPr lang="zh-CN" altLang="en-US" b="1" dirty="0"/>
              <a:t>、多元化角度赏析</a:t>
            </a:r>
            <a:endParaRPr lang="en-US" altLang="zh-CN" b="1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答案</a:t>
            </a:r>
            <a:r>
              <a:rPr lang="en-US" altLang="zh-CN" dirty="0"/>
              <a:t>1</a:t>
            </a:r>
            <a:r>
              <a:rPr lang="zh-CN" altLang="en-US" dirty="0"/>
              <a:t>：运用比喻的修辞，将小猫比作带着泥土的白雪球，突出了 小猫的活泼可爱。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53735" b="1278"/>
          <a:stretch>
            <a:fillRect/>
          </a:stretch>
        </p:blipFill>
        <p:spPr>
          <a:xfrm flipH="1">
            <a:off x="5631815" y="43815"/>
            <a:ext cx="5634990" cy="67703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53735" b="1278"/>
          <a:stretch>
            <a:fillRect/>
          </a:stretch>
        </p:blipFill>
        <p:spPr>
          <a:xfrm>
            <a:off x="0" y="0"/>
            <a:ext cx="5634990" cy="67703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87541" y="2393236"/>
            <a:ext cx="38461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种下一粒善念的种子</a:t>
            </a:r>
            <a:endParaRPr lang="zh-CN" altLang="en-US" sz="3200" b="1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78" y="2187230"/>
            <a:ext cx="992547" cy="79023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838011" y="3434047"/>
            <a:ext cx="38576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盛开一朵仁慈的鲜花</a:t>
            </a:r>
            <a:endParaRPr lang="zh-CN" altLang="en-US" sz="3200" b="1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78" y="3227406"/>
            <a:ext cx="992547" cy="79023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777051" y="4413040"/>
            <a:ext cx="38576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sz="3200" b="1" dirty="0">
                <a:solidFill>
                  <a:schemeClr val="bg1"/>
                </a:solidFill>
                <a:latin typeface="华文新魏" panose="02010800040101010101" charset="-122"/>
                <a:ea typeface="华文新魏" panose="02010800040101010101" charset="-122"/>
              </a:rPr>
              <a:t>收获一颗博爱的果实</a:t>
            </a:r>
            <a:endParaRPr lang="zh-CN" sz="3200" b="1" dirty="0">
              <a:solidFill>
                <a:schemeClr val="bg1"/>
              </a:solidFill>
              <a:latin typeface="华文新魏" panose="02010800040101010101" charset="-122"/>
              <a:ea typeface="华文新魏" panose="02010800040101010101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78" y="4207034"/>
            <a:ext cx="992547" cy="790233"/>
          </a:xfrm>
          <a:prstGeom prst="rect">
            <a:avLst/>
          </a:prstGeom>
        </p:spPr>
      </p:pic>
      <p:pic>
        <p:nvPicPr>
          <p:cNvPr id="4" name="后起之秀原创模板，盗取必究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4869180" y="2087245"/>
            <a:ext cx="7258050" cy="5691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1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53735" b="1278"/>
          <a:stretch>
            <a:fillRect/>
          </a:stretch>
        </p:blipFill>
        <p:spPr>
          <a:xfrm flipH="1">
            <a:off x="5631815" y="635"/>
            <a:ext cx="5634990" cy="67703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53735" b="1278"/>
          <a:stretch>
            <a:fillRect/>
          </a:stretch>
        </p:blipFill>
        <p:spPr>
          <a:xfrm>
            <a:off x="0" y="0"/>
            <a:ext cx="5634990" cy="67703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76045" y="138430"/>
            <a:ext cx="10022205" cy="2861310"/>
          </a:xfrm>
          <a:prstGeom prst="rect">
            <a:avLst/>
          </a:prstGeom>
          <a:solidFill>
            <a:srgbClr val="0A2132"/>
          </a:solidFill>
        </p:spPr>
        <p:txBody>
          <a:bodyPr wrap="square" rtlCol="0">
            <a:spAutoFit/>
          </a:bodyPr>
          <a:lstStyle/>
          <a:p>
            <a:pPr algn="ctr"/>
            <a:endParaRPr lang="zh-CN" altLang="en-US" sz="36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+mn-ea"/>
            </a:endParaRPr>
          </a:p>
          <a:p>
            <a:pPr algn="ctr"/>
            <a:r>
              <a:rPr lang="zh-CN" altLang="en-US" sz="36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+mn-ea"/>
              </a:rPr>
              <a:t>我喜欢（不喜欢）猫，因为</a:t>
            </a:r>
            <a:r>
              <a:rPr lang="en-US" altLang="zh-CN" sz="360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+mn-ea"/>
              </a:rPr>
              <a:t>……</a:t>
            </a:r>
            <a:r>
              <a:rPr lang="en-US" altLang="zh-CN" sz="3600" u="sng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+mn-ea"/>
              </a:rPr>
              <a:t> </a:t>
            </a:r>
            <a:endParaRPr lang="en-US" altLang="zh-CN" sz="3600" u="sng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+mn-ea"/>
            </a:endParaRPr>
          </a:p>
          <a:p>
            <a:pPr algn="l"/>
            <a:endParaRPr lang="zh-CN" altLang="en-US" sz="36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sym typeface="+mn-ea"/>
            </a:endParaRPr>
          </a:p>
          <a:p>
            <a:pPr algn="l"/>
            <a:r>
              <a:rPr lang="zh-CN" altLang="en-US" sz="3600" dirty="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sym typeface="+mn-ea"/>
              </a:rPr>
              <a:t>说说我家猫咪的趣事（请抓住细节说出趣味）。</a:t>
            </a:r>
            <a:endParaRPr lang="zh-CN" altLang="en-US" sz="3600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</a:endParaRPr>
          </a:p>
          <a:p>
            <a:pPr algn="ctr"/>
            <a:r>
              <a:rPr lang="en-US" altLang="zh-CN" sz="3600" u="sng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sym typeface="+mn-ea"/>
              </a:rPr>
              <a:t>                </a:t>
            </a:r>
            <a:endParaRPr lang="en-US" altLang="zh-CN" sz="3600" b="1" u="sng" dirty="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  <a:sym typeface="+mn-ea"/>
            </a:endParaRPr>
          </a:p>
        </p:txBody>
      </p:sp>
      <p:pic>
        <p:nvPicPr>
          <p:cNvPr id="4" name="后起之秀原创模板，盗取必究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4869180" y="2087245"/>
            <a:ext cx="7258050" cy="5691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90" y="0"/>
            <a:ext cx="1553210" cy="15532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784956" y="415925"/>
            <a:ext cx="262382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识记字词</a:t>
            </a:r>
            <a:endParaRPr lang="zh-CN" altLang="en-US" sz="4800" b="1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6146" name="文本框 175106"/>
          <p:cNvSpPr txBox="1"/>
          <p:nvPr/>
        </p:nvSpPr>
        <p:spPr>
          <a:xfrm>
            <a:off x="1602740" y="1524000"/>
            <a:ext cx="9274175" cy="39497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lnSpc>
                <a:spcPct val="1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相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称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郁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闷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娱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乐</a:t>
            </a:r>
            <a:endParaRPr lang="zh-CN" altLang="en-US" sz="4400" dirty="0">
              <a:solidFill>
                <a:srgbClr val="000000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just">
              <a:lnSpc>
                <a:spcPct val="190000"/>
              </a:lnSpc>
            </a:pP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污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涩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怂恿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婢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女</a:t>
            </a:r>
            <a:endParaRPr lang="zh-CN" altLang="en-US" sz="4400">
              <a:solidFill>
                <a:srgbClr val="000000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pPr algn="just">
              <a:lnSpc>
                <a:spcPct val="190000"/>
              </a:lnSpc>
            </a:pP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蜷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伏    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惩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戒             </a:t>
            </a:r>
            <a:r>
              <a:rPr lang="zh-CN" altLang="en-US" sz="4400" u="sng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怅</a:t>
            </a:r>
            <a:r>
              <a:rPr lang="zh-CN" altLang="en-US" sz="4400" dirty="0">
                <a:solidFill>
                  <a:srgbClr val="000000"/>
                </a:solidFill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然</a:t>
            </a:r>
            <a:endParaRPr lang="zh-CN" altLang="en-US" sz="4400" dirty="0">
              <a:solidFill>
                <a:srgbClr val="000000"/>
              </a:solidFill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75109" name="文本框 175108"/>
          <p:cNvSpPr txBox="1"/>
          <p:nvPr/>
        </p:nvSpPr>
        <p:spPr>
          <a:xfrm>
            <a:off x="2003425" y="1365250"/>
            <a:ext cx="181165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黑体" panose="02010609060101010101" pitchFamily="2" charset="-122"/>
              </a:rPr>
              <a:t>ch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è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黑体" panose="02010609060101010101" pitchFamily="2" charset="-122"/>
              </a:rPr>
              <a:t>n</a:t>
            </a:r>
            <a:endParaRPr lang="en-US" altLang="zh-CN" sz="4000" err="1">
              <a:solidFill>
                <a:srgbClr val="C00000"/>
              </a:solidFill>
              <a:latin typeface="宋体" panose="02010600030101010101" pitchFamily="2" charset="-122"/>
              <a:ea typeface="黑体" panose="02010609060101010101" pitchFamily="2" charset="-122"/>
            </a:endParaRPr>
          </a:p>
        </p:txBody>
      </p:sp>
      <p:sp>
        <p:nvSpPr>
          <p:cNvPr id="175110" name="矩形 175109"/>
          <p:cNvSpPr/>
          <p:nvPr/>
        </p:nvSpPr>
        <p:spPr>
          <a:xfrm>
            <a:off x="5027295" y="1365250"/>
            <a:ext cx="96774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黑体" panose="02010609060101010101" pitchFamily="2" charset="-122"/>
              </a:rPr>
              <a:t>y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ù</a:t>
            </a:r>
            <a:endParaRPr lang="en-US" altLang="zh-CN" sz="4000" err="1">
              <a:solidFill>
                <a:srgbClr val="C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175111" name="矩形 175110"/>
          <p:cNvSpPr/>
          <p:nvPr/>
        </p:nvSpPr>
        <p:spPr>
          <a:xfrm>
            <a:off x="7922895" y="1365250"/>
            <a:ext cx="96774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黑体" panose="02010609060101010101" pitchFamily="2" charset="-122"/>
              </a:rPr>
              <a:t>y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黑体" panose="02010609060101010101" pitchFamily="2" charset="-122"/>
              </a:rPr>
              <a:t>ú</a:t>
            </a:r>
            <a:endParaRPr lang="en-US" altLang="zh-CN" sz="4000" err="1">
              <a:solidFill>
                <a:srgbClr val="C00000"/>
              </a:solidFill>
              <a:latin typeface="Times New Roman" panose="02020603050405020304" pitchFamily="18" charset="0"/>
              <a:ea typeface="黑体" panose="02010609060101010101" pitchFamily="2" charset="-122"/>
            </a:endParaRPr>
          </a:p>
        </p:txBody>
      </p:sp>
      <p:sp>
        <p:nvSpPr>
          <p:cNvPr id="175112" name="矩形 175111"/>
          <p:cNvSpPr/>
          <p:nvPr/>
        </p:nvSpPr>
        <p:spPr>
          <a:xfrm>
            <a:off x="2255520" y="2670175"/>
            <a:ext cx="92773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è</a:t>
            </a:r>
            <a:endParaRPr lang="en-US" altLang="zh-CN" sz="4000" err="1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75113" name="矩形 175112"/>
          <p:cNvSpPr/>
          <p:nvPr/>
        </p:nvSpPr>
        <p:spPr>
          <a:xfrm>
            <a:off x="4636135" y="2670175"/>
            <a:ext cx="345376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ǒ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ng y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ǒ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ng</a:t>
            </a:r>
            <a:endParaRPr lang="en-US" altLang="zh-CN" sz="4000" err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5114" name="矩形 175113"/>
          <p:cNvSpPr/>
          <p:nvPr/>
        </p:nvSpPr>
        <p:spPr>
          <a:xfrm>
            <a:off x="8001000" y="2670175"/>
            <a:ext cx="81089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ì</a:t>
            </a:r>
            <a:endParaRPr lang="en-US" altLang="zh-CN" sz="4000" err="1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75115" name="矩形 175114"/>
          <p:cNvSpPr/>
          <p:nvPr/>
        </p:nvSpPr>
        <p:spPr>
          <a:xfrm>
            <a:off x="1602740" y="3903980"/>
            <a:ext cx="181165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qu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á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en-US" altLang="zh-CN" sz="4000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4000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5116" name="矩形 175115"/>
          <p:cNvSpPr/>
          <p:nvPr/>
        </p:nvSpPr>
        <p:spPr>
          <a:xfrm>
            <a:off x="4744085" y="3903980"/>
            <a:ext cx="19939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ch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é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ng</a:t>
            </a:r>
            <a:endParaRPr lang="en-US" altLang="zh-CN" sz="4000" err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5117" name="矩形 175116"/>
          <p:cNvSpPr/>
          <p:nvPr/>
        </p:nvSpPr>
        <p:spPr>
          <a:xfrm>
            <a:off x="7853680" y="3903980"/>
            <a:ext cx="199390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ch</a:t>
            </a:r>
            <a:r>
              <a:rPr lang="en-US" altLang="zh-CN" sz="400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à</a:t>
            </a:r>
            <a:r>
              <a:rPr lang="en-US" altLang="zh-CN" sz="4000" err="1">
                <a:solidFill>
                  <a:srgbClr val="C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ng</a:t>
            </a:r>
            <a:endParaRPr lang="en-US" altLang="zh-CN" sz="4000" err="1">
              <a:solidFill>
                <a:srgbClr val="C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5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75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5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5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5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75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5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75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75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109" grpId="0"/>
      <p:bldP spid="175110" grpId="0"/>
      <p:bldP spid="175111" grpId="0"/>
      <p:bldP spid="175112" grpId="0"/>
      <p:bldP spid="175113" grpId="0"/>
      <p:bldP spid="175114" grpId="0"/>
      <p:bldP spid="175115" grpId="0"/>
      <p:bldP spid="175116" grpId="0"/>
      <p:bldP spid="1751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90" y="0"/>
            <a:ext cx="1553210" cy="15532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449041" y="361950"/>
            <a:ext cx="628523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猫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说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——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读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本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endParaRPr lang="en-US" altLang="zh-CN" sz="4800" b="1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171" name="副标题 15363"/>
          <p:cNvSpPr>
            <a:spLocks noGrp="1"/>
          </p:cNvSpPr>
          <p:nvPr>
            <p:ph type="subTitle" idx="1"/>
          </p:nvPr>
        </p:nvSpPr>
        <p:spPr>
          <a:xfrm>
            <a:off x="1449070" y="2200910"/>
            <a:ext cx="9300210" cy="2166620"/>
          </a:xfrm>
        </p:spPr>
        <p:txBody>
          <a:bodyPr anchor="t">
            <a:noAutofit/>
          </a:bodyPr>
          <a:lstStyle/>
          <a:p>
            <a:pPr algn="l" defTabSz="914400" fontAlgn="auto">
              <a:lnSpc>
                <a:spcPts val="5020"/>
              </a:lnSpc>
              <a:buClrTx/>
              <a:buSzTx/>
              <a:buFontTx/>
            </a:pPr>
            <a:r>
              <a:rPr lang="en-US" altLang="zh-CN" sz="3600" b="1" kern="1200" baseline="0" dirty="0">
                <a:latin typeface="华文新魏" panose="02010800040101010101" charset="-122"/>
                <a:ea typeface="华文新魏" panose="02010800040101010101" charset="-122"/>
                <a:cs typeface="+mn-cs"/>
              </a:rPr>
              <a:t>        </a:t>
            </a:r>
            <a:r>
              <a:rPr lang="zh-CN" altLang="en-US" sz="3600" b="1" kern="1200" baseline="0" dirty="0">
                <a:latin typeface="华文新魏" panose="02010800040101010101" charset="-122"/>
                <a:ea typeface="华文新魏" panose="02010800040101010101" charset="-122"/>
                <a:cs typeface="+mn-cs"/>
              </a:rPr>
              <a:t>我养了几只猫？假如你就是其中一只猫，请你用猫的口吻从来历、外形、性情、地位、结局等方面用一段话作自我介绍。</a:t>
            </a:r>
            <a:endParaRPr lang="zh-CN" altLang="en-US" sz="3600" b="1" kern="1200" baseline="0" dirty="0">
              <a:latin typeface="华文新魏" panose="02010800040101010101" charset="-122"/>
              <a:ea typeface="华文新魏" panose="0201080004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Straight Connector 24"/>
          <p:cNvCxnSpPr/>
          <p:nvPr/>
        </p:nvCxnSpPr>
        <p:spPr>
          <a:xfrm rot="5400000">
            <a:off x="4759112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/>
          <p:cNvCxnSpPr/>
          <p:nvPr/>
        </p:nvCxnSpPr>
        <p:spPr>
          <a:xfrm rot="5400000">
            <a:off x="7911063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5"/>
          <p:cNvCxnSpPr/>
          <p:nvPr/>
        </p:nvCxnSpPr>
        <p:spPr>
          <a:xfrm rot="2700000">
            <a:off x="7704647" y="135889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7"/>
          <p:cNvCxnSpPr/>
          <p:nvPr/>
        </p:nvCxnSpPr>
        <p:spPr>
          <a:xfrm rot="2700000" flipH="1" flipV="1">
            <a:off x="4468493" y="467154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8"/>
          <p:cNvCxnSpPr/>
          <p:nvPr/>
        </p:nvCxnSpPr>
        <p:spPr>
          <a:xfrm rot="18900000" flipV="1">
            <a:off x="7723508" y="464797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5"/>
          <p:cNvSpPr/>
          <p:nvPr/>
        </p:nvSpPr>
        <p:spPr>
          <a:xfrm>
            <a:off x="8306435" y="1237615"/>
            <a:ext cx="371729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来历：隔壁要来的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704647" y="1324593"/>
            <a:ext cx="601848" cy="393890"/>
            <a:chOff x="7704647" y="1324593"/>
            <a:chExt cx="601848" cy="393890"/>
          </a:xfrm>
        </p:grpSpPr>
        <p:sp>
          <p:nvSpPr>
            <p:cNvPr id="22" name="椭圆 21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998765" y="3222074"/>
            <a:ext cx="601848" cy="393890"/>
            <a:chOff x="7704647" y="1324593"/>
            <a:chExt cx="601848" cy="393890"/>
          </a:xfrm>
        </p:grpSpPr>
        <p:sp>
          <p:nvSpPr>
            <p:cNvPr id="25" name="椭圆 24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02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745443" y="5063201"/>
            <a:ext cx="601848" cy="393890"/>
            <a:chOff x="7704647" y="1324593"/>
            <a:chExt cx="601848" cy="393890"/>
          </a:xfrm>
        </p:grpSpPr>
        <p:sp>
          <p:nvSpPr>
            <p:cNvPr id="28" name="椭圆 27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03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012466" y="5060071"/>
            <a:ext cx="601848" cy="393890"/>
            <a:chOff x="7704647" y="1324593"/>
            <a:chExt cx="601848" cy="393890"/>
          </a:xfrm>
        </p:grpSpPr>
        <p:sp>
          <p:nvSpPr>
            <p:cNvPr id="31" name="椭圆 30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04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270490" y="3222074"/>
            <a:ext cx="601848" cy="393890"/>
            <a:chOff x="7704647" y="1324593"/>
            <a:chExt cx="601848" cy="393890"/>
          </a:xfrm>
        </p:grpSpPr>
        <p:sp>
          <p:nvSpPr>
            <p:cNvPr id="34" name="椭圆 33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05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36" name="图片 3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14346" y="1697901"/>
            <a:ext cx="3616043" cy="361604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887855" y="739140"/>
            <a:ext cx="2442845" cy="64516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zh-CN" altLang="en-US" sz="3600">
                <a:latin typeface="华文行楷" panose="02010800040101010101" charset="-122"/>
                <a:ea typeface="华文行楷" panose="02010800040101010101" charset="-122"/>
              </a:rPr>
              <a:t>第一只猫</a:t>
            </a:r>
            <a:endParaRPr lang="zh-CN" altLang="en-US" sz="36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" name="Rectangle 5"/>
          <p:cNvSpPr/>
          <p:nvPr/>
        </p:nvSpPr>
        <p:spPr>
          <a:xfrm>
            <a:off x="8529955" y="3136900"/>
            <a:ext cx="256286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外形：花白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7" name="Rectangle 5"/>
          <p:cNvSpPr/>
          <p:nvPr/>
        </p:nvSpPr>
        <p:spPr>
          <a:xfrm>
            <a:off x="8208645" y="5003165"/>
            <a:ext cx="339217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性情：很活泼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8" name="Rectangle 5"/>
          <p:cNvSpPr/>
          <p:nvPr/>
        </p:nvSpPr>
        <p:spPr>
          <a:xfrm>
            <a:off x="377190" y="5257165"/>
            <a:ext cx="409956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地位：家人都很喜欢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9" name="Rectangle 5"/>
          <p:cNvSpPr/>
          <p:nvPr/>
        </p:nvSpPr>
        <p:spPr>
          <a:xfrm>
            <a:off x="1486535" y="3147060"/>
            <a:ext cx="258635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结局：病死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 bldLvl="0" animBg="1"/>
      <p:bldP spid="37" grpId="0" bldLvl="0" animBg="1"/>
      <p:bldP spid="38" grpId="0" bldLvl="0" animBg="1"/>
      <p:bldP spid="39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Straight Connector 24"/>
          <p:cNvCxnSpPr/>
          <p:nvPr/>
        </p:nvCxnSpPr>
        <p:spPr>
          <a:xfrm rot="5400000">
            <a:off x="4759112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/>
          <p:cNvCxnSpPr/>
          <p:nvPr/>
        </p:nvCxnSpPr>
        <p:spPr>
          <a:xfrm rot="5400000">
            <a:off x="7911063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5"/>
          <p:cNvCxnSpPr/>
          <p:nvPr/>
        </p:nvCxnSpPr>
        <p:spPr>
          <a:xfrm rot="2700000">
            <a:off x="7704647" y="135889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7"/>
          <p:cNvCxnSpPr/>
          <p:nvPr/>
        </p:nvCxnSpPr>
        <p:spPr>
          <a:xfrm rot="2700000" flipH="1" flipV="1">
            <a:off x="4468493" y="467154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8"/>
          <p:cNvCxnSpPr/>
          <p:nvPr/>
        </p:nvCxnSpPr>
        <p:spPr>
          <a:xfrm rot="18900000" flipV="1">
            <a:off x="7723508" y="464797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5"/>
          <p:cNvSpPr/>
          <p:nvPr/>
        </p:nvSpPr>
        <p:spPr>
          <a:xfrm>
            <a:off x="8306435" y="1237615"/>
            <a:ext cx="371729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来历：舅舅送的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704647" y="1324593"/>
            <a:ext cx="601848" cy="393890"/>
            <a:chOff x="7704647" y="1324593"/>
            <a:chExt cx="601848" cy="393890"/>
          </a:xfrm>
        </p:grpSpPr>
        <p:sp>
          <p:nvSpPr>
            <p:cNvPr id="22" name="椭圆 21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998765" y="3222074"/>
            <a:ext cx="601848" cy="393890"/>
            <a:chOff x="7704647" y="1324593"/>
            <a:chExt cx="601848" cy="393890"/>
          </a:xfrm>
        </p:grpSpPr>
        <p:sp>
          <p:nvSpPr>
            <p:cNvPr id="25" name="椭圆 24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02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745443" y="5063201"/>
            <a:ext cx="601848" cy="393890"/>
            <a:chOff x="7704647" y="1324593"/>
            <a:chExt cx="601848" cy="393890"/>
          </a:xfrm>
        </p:grpSpPr>
        <p:sp>
          <p:nvSpPr>
            <p:cNvPr id="28" name="椭圆 27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03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012466" y="5060071"/>
            <a:ext cx="601848" cy="393890"/>
            <a:chOff x="7704647" y="1324593"/>
            <a:chExt cx="601848" cy="393890"/>
          </a:xfrm>
        </p:grpSpPr>
        <p:sp>
          <p:nvSpPr>
            <p:cNvPr id="31" name="椭圆 30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04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270490" y="3222074"/>
            <a:ext cx="601848" cy="393890"/>
            <a:chOff x="7704647" y="1324593"/>
            <a:chExt cx="601848" cy="393890"/>
          </a:xfrm>
        </p:grpSpPr>
        <p:sp>
          <p:nvSpPr>
            <p:cNvPr id="34" name="椭圆 33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05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887855" y="739140"/>
            <a:ext cx="2442845" cy="64516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zh-CN" altLang="en-US" sz="3600">
                <a:latin typeface="华文行楷" panose="02010800040101010101" charset="-122"/>
                <a:ea typeface="华文行楷" panose="02010800040101010101" charset="-122"/>
              </a:rPr>
              <a:t>第三只猫</a:t>
            </a:r>
            <a:endParaRPr lang="zh-CN" altLang="en-US" sz="36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" name="Rectangle 5"/>
          <p:cNvSpPr/>
          <p:nvPr/>
        </p:nvSpPr>
        <p:spPr>
          <a:xfrm>
            <a:off x="8529955" y="3136900"/>
            <a:ext cx="256286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外形：黄色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7" name="Rectangle 5"/>
          <p:cNvSpPr/>
          <p:nvPr/>
        </p:nvSpPr>
        <p:spPr>
          <a:xfrm>
            <a:off x="8057515" y="5078730"/>
            <a:ext cx="398335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性情：更有趣更活泼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8" name="Rectangle 5"/>
          <p:cNvSpPr/>
          <p:nvPr/>
        </p:nvSpPr>
        <p:spPr>
          <a:xfrm>
            <a:off x="1336040" y="5257165"/>
            <a:ext cx="267652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地位：喜欢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9" name="Rectangle 5"/>
          <p:cNvSpPr/>
          <p:nvPr/>
        </p:nvSpPr>
        <p:spPr>
          <a:xfrm>
            <a:off x="1486535" y="3147060"/>
            <a:ext cx="258635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结局：丢失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75" y="1883410"/>
            <a:ext cx="4237355" cy="33737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3" grpId="0" bldLvl="0" animBg="1"/>
      <p:bldP spid="37" grpId="0" bldLvl="0" animBg="1"/>
      <p:bldP spid="38" grpId="0" bldLvl="0" animBg="1"/>
      <p:bldP spid="39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Straight Connector 24"/>
          <p:cNvCxnSpPr/>
          <p:nvPr/>
        </p:nvCxnSpPr>
        <p:spPr>
          <a:xfrm rot="5400000">
            <a:off x="4759112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/>
          <p:cNvCxnSpPr/>
          <p:nvPr/>
        </p:nvCxnSpPr>
        <p:spPr>
          <a:xfrm rot="5400000">
            <a:off x="7911063" y="300343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5"/>
          <p:cNvCxnSpPr/>
          <p:nvPr/>
        </p:nvCxnSpPr>
        <p:spPr>
          <a:xfrm rot="2700000">
            <a:off x="7704647" y="135889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7"/>
          <p:cNvCxnSpPr/>
          <p:nvPr/>
        </p:nvCxnSpPr>
        <p:spPr>
          <a:xfrm rot="2700000" flipH="1" flipV="1">
            <a:off x="4468493" y="467154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8"/>
          <p:cNvCxnSpPr/>
          <p:nvPr/>
        </p:nvCxnSpPr>
        <p:spPr>
          <a:xfrm rot="18900000" flipV="1">
            <a:off x="7723508" y="4647971"/>
            <a:ext cx="0" cy="851140"/>
          </a:xfrm>
          <a:prstGeom prst="line">
            <a:avLst/>
          </a:prstGeom>
          <a:ln w="34925" cap="rnd">
            <a:solidFill>
              <a:srgbClr val="22334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5"/>
          <p:cNvSpPr/>
          <p:nvPr/>
        </p:nvSpPr>
        <p:spPr>
          <a:xfrm>
            <a:off x="8306435" y="1237615"/>
            <a:ext cx="3717290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来历：门口捡的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7704647" y="1324593"/>
            <a:ext cx="601848" cy="393890"/>
            <a:chOff x="7704647" y="1324593"/>
            <a:chExt cx="601848" cy="393890"/>
          </a:xfrm>
        </p:grpSpPr>
        <p:sp>
          <p:nvSpPr>
            <p:cNvPr id="22" name="椭圆 21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01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998765" y="3222074"/>
            <a:ext cx="601848" cy="393890"/>
            <a:chOff x="7704647" y="1324593"/>
            <a:chExt cx="601848" cy="393890"/>
          </a:xfrm>
        </p:grpSpPr>
        <p:sp>
          <p:nvSpPr>
            <p:cNvPr id="25" name="椭圆 24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02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745443" y="5063201"/>
            <a:ext cx="601848" cy="393890"/>
            <a:chOff x="7704647" y="1324593"/>
            <a:chExt cx="601848" cy="393890"/>
          </a:xfrm>
        </p:grpSpPr>
        <p:sp>
          <p:nvSpPr>
            <p:cNvPr id="28" name="椭圆 27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03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012466" y="5060071"/>
            <a:ext cx="601848" cy="393890"/>
            <a:chOff x="7704647" y="1324593"/>
            <a:chExt cx="601848" cy="393890"/>
          </a:xfrm>
        </p:grpSpPr>
        <p:sp>
          <p:nvSpPr>
            <p:cNvPr id="31" name="椭圆 30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04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270490" y="3222074"/>
            <a:ext cx="601848" cy="393890"/>
            <a:chOff x="7704647" y="1324593"/>
            <a:chExt cx="601848" cy="393890"/>
          </a:xfrm>
        </p:grpSpPr>
        <p:sp>
          <p:nvSpPr>
            <p:cNvPr id="34" name="椭圆 33"/>
            <p:cNvSpPr/>
            <p:nvPr/>
          </p:nvSpPr>
          <p:spPr>
            <a:xfrm>
              <a:off x="7765013" y="1384348"/>
              <a:ext cx="313416" cy="313416"/>
            </a:xfrm>
            <a:prstGeom prst="ellipse">
              <a:avLst/>
            </a:prstGeom>
            <a:solidFill>
              <a:srgbClr val="2233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Rectangle 30"/>
            <p:cNvSpPr/>
            <p:nvPr/>
          </p:nvSpPr>
          <p:spPr>
            <a:xfrm>
              <a:off x="7704647" y="1324593"/>
              <a:ext cx="601848" cy="393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i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05</a:t>
              </a:r>
              <a:endParaRPr lang="en-US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887855" y="739140"/>
            <a:ext cx="2442845" cy="64516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zh-CN" altLang="en-US" sz="3600">
                <a:latin typeface="华文行楷" panose="02010800040101010101" charset="-122"/>
                <a:ea typeface="华文行楷" panose="02010800040101010101" charset="-122"/>
              </a:rPr>
              <a:t>第三只猫</a:t>
            </a:r>
            <a:endParaRPr lang="zh-CN" altLang="en-US" sz="360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3" name="Rectangle 5"/>
          <p:cNvSpPr/>
          <p:nvPr/>
        </p:nvSpPr>
        <p:spPr>
          <a:xfrm>
            <a:off x="8529955" y="3136900"/>
            <a:ext cx="3268980" cy="107632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外形：花白、不好看、毛被烧脱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7" name="Rectangle 5"/>
          <p:cNvSpPr/>
          <p:nvPr/>
        </p:nvSpPr>
        <p:spPr>
          <a:xfrm>
            <a:off x="8187055" y="5078730"/>
            <a:ext cx="244792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性情：忧郁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8" name="Rectangle 5"/>
          <p:cNvSpPr/>
          <p:nvPr/>
        </p:nvSpPr>
        <p:spPr>
          <a:xfrm>
            <a:off x="473075" y="5257165"/>
            <a:ext cx="4021455" cy="107632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地位：没有对于前几只猫那样感兴趣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sp>
        <p:nvSpPr>
          <p:cNvPr id="39" name="Rectangle 5"/>
          <p:cNvSpPr/>
          <p:nvPr/>
        </p:nvSpPr>
        <p:spPr>
          <a:xfrm>
            <a:off x="1486535" y="3147060"/>
            <a:ext cx="2586355" cy="583565"/>
          </a:xfrm>
          <a:prstGeom prst="rect">
            <a:avLst/>
          </a:prstGeom>
          <a:effectLst>
            <a:outerShdw blurRad="177800" dist="63500" dir="2700000" algn="tl" rotWithShape="0">
              <a:schemeClr val="bg1">
                <a:lumMod val="50000"/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zh-CN" sz="3200" b="1" dirty="0">
                <a:solidFill>
                  <a:srgbClr val="262626"/>
                </a:solidFill>
                <a:latin typeface="华文新魏" panose="02010800040101010101" charset="-122"/>
                <a:ea typeface="华文新魏" panose="02010800040101010101" charset="-122"/>
                <a:cs typeface="Open Sans" panose="020B0606030504020204" pitchFamily="34" charset="0"/>
              </a:rPr>
              <a:t>结局：死亡</a:t>
            </a:r>
            <a:endParaRPr lang="zh-CN" sz="3200" b="1" dirty="0">
              <a:solidFill>
                <a:srgbClr val="262626"/>
              </a:solidFill>
              <a:latin typeface="华文新魏" panose="02010800040101010101" charset="-122"/>
              <a:ea typeface="华文新魏" panose="02010800040101010101" charset="-122"/>
              <a:cs typeface="Open Sans" panose="020B060603050402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44390" y="1718310"/>
            <a:ext cx="3469005" cy="3469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3" grpId="0" bldLvl="0" animBg="1"/>
      <p:bldP spid="37" grpId="0" bldLvl="0" animBg="1"/>
      <p:bldP spid="38" grpId="0" bldLvl="0" animBg="1"/>
      <p:bldP spid="39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90" y="0"/>
            <a:ext cx="1553210" cy="15532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774190" y="344170"/>
            <a:ext cx="56921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我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说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——</a:t>
            </a:r>
            <a:r>
              <a:rPr lang="zh-CN" altLang="en-US" sz="4800" b="1" dirty="0">
                <a:latin typeface="华文新魏" panose="02010800040101010101" charset="-122"/>
                <a:ea typeface="华文新魏" panose="02010800040101010101" charset="-122"/>
              </a:rPr>
              <a:t>体</a:t>
            </a:r>
            <a:r>
              <a:rPr lang="en-US" altLang="zh-CN" sz="4800" b="1" dirty="0">
                <a:latin typeface="华文新魏" panose="02010800040101010101" charset="-122"/>
                <a:ea typeface="华文新魏" panose="02010800040101010101" charset="-122"/>
              </a:rPr>
              <a:t>“</a:t>
            </a:r>
            <a:r>
              <a:rPr lang="zh-CN" altLang="en-US" sz="4800" b="1" dirty="0">
                <a:latin typeface="华文行楷" panose="02010800040101010101" charset="-122"/>
                <a:ea typeface="华文行楷" panose="02010800040101010101" charset="-122"/>
              </a:rPr>
              <a:t>情</a:t>
            </a:r>
            <a:r>
              <a:rPr lang="en-US" altLang="zh-CN" sz="4800" b="1" dirty="0">
                <a:latin typeface="华文行楷" panose="02010800040101010101" charset="-122"/>
                <a:ea typeface="华文行楷" panose="02010800040101010101" charset="-122"/>
              </a:rPr>
              <a:t>”</a:t>
            </a:r>
            <a:endParaRPr lang="en-US" altLang="zh-CN" sz="4800" b="1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7171" name="副标题 15363"/>
          <p:cNvSpPr>
            <a:spLocks noGrp="1"/>
          </p:cNvSpPr>
          <p:nvPr>
            <p:ph type="subTitle" idx="1"/>
          </p:nvPr>
        </p:nvSpPr>
        <p:spPr>
          <a:xfrm>
            <a:off x="1449070" y="2100580"/>
            <a:ext cx="9815830" cy="2266950"/>
          </a:xfrm>
        </p:spPr>
        <p:txBody>
          <a:bodyPr anchor="t">
            <a:noAutofit/>
          </a:bodyPr>
          <a:lstStyle/>
          <a:p>
            <a:pPr algn="l" defTabSz="914400">
              <a:lnSpc>
                <a:spcPts val="5020"/>
              </a:lnSpc>
              <a:buClrTx/>
              <a:buSzTx/>
              <a:buFontTx/>
            </a:pPr>
            <a:r>
              <a:rPr lang="en-US" altLang="zh-CN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         </a:t>
            </a:r>
            <a:r>
              <a:rPr lang="zh-CN" altLang="en-US" sz="3600" b="1" dirty="0">
                <a:latin typeface="华文新魏" panose="02010800040101010101" charset="-122"/>
                <a:ea typeface="华文新魏" panose="02010800040101010101" charset="-122"/>
                <a:sym typeface="+mn-ea"/>
              </a:rPr>
              <a:t>假如你就是“我”，请以“我”的口吻分别谈谈对这三只猫的表现及亡失的感情。（扣住文中的关键词句）</a:t>
            </a:r>
            <a:endParaRPr lang="zh-CN" altLang="en-US" sz="3600" b="1" kern="1200" baseline="0" dirty="0">
              <a:latin typeface="华文新魏" panose="02010800040101010101" charset="-122"/>
              <a:ea typeface="华文新魏" panose="0201080004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287688" y="343873"/>
            <a:ext cx="11616624" cy="61702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218" name="标题 7172"/>
          <p:cNvSpPr>
            <a:spLocks noGrp="1"/>
          </p:cNvSpPr>
          <p:nvPr>
            <p:ph type="title"/>
          </p:nvPr>
        </p:nvSpPr>
        <p:spPr>
          <a:xfrm>
            <a:off x="2388235" y="2232343"/>
            <a:ext cx="9013190" cy="1143000"/>
          </a:xfrm>
        </p:spPr>
        <p:txBody>
          <a:bodyPr anchor="ctr">
            <a:normAutofit/>
          </a:bodyPr>
          <a:lstStyle/>
          <a:p>
            <a:pPr algn="l"/>
            <a:r>
              <a:rPr lang="en-US" altLang="zh-CN" sz="3200" b="1" dirty="0">
                <a:latin typeface="华文新魏" panose="02010800040101010101" charset="-122"/>
                <a:ea typeface="华文新魏" panose="02010800040101010101" charset="-122"/>
              </a:rPr>
              <a:t>——</a:t>
            </a:r>
            <a:r>
              <a:rPr lang="zh-CN" altLang="en-US" sz="3200" b="1" dirty="0">
                <a:latin typeface="华文新魏" panose="02010800040101010101" charset="-122"/>
                <a:ea typeface="华文新魏" panose="02010800040101010101" charset="-122"/>
              </a:rPr>
              <a:t>不要紧，我再向别处要一只来给你</a:t>
            </a:r>
            <a:endParaRPr lang="zh-CN" altLang="en-US" sz="3200" b="1" dirty="0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7176" name="文本框 7175"/>
          <p:cNvSpPr txBox="1"/>
          <p:nvPr/>
        </p:nvSpPr>
        <p:spPr>
          <a:xfrm>
            <a:off x="2515235" y="3621405"/>
            <a:ext cx="5476240" cy="58356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b="1" dirty="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——</a:t>
            </a:r>
            <a:r>
              <a:rPr lang="zh-CN" altLang="en-US" sz="3200" b="1" dirty="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自此，我家好久不养猫。</a:t>
            </a:r>
            <a:endParaRPr lang="zh-CN" altLang="en-US" sz="3200" b="1" dirty="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7177" name="文本框 7176"/>
          <p:cNvSpPr txBox="1"/>
          <p:nvPr/>
        </p:nvSpPr>
        <p:spPr>
          <a:xfrm>
            <a:off x="2514600" y="4697095"/>
            <a:ext cx="5476875" cy="58356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txBody>
          <a:bodyPr wrap="square" anchor="t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——</a:t>
            </a:r>
            <a:r>
              <a:rPr lang="zh-CN" altLang="en-US" sz="3200" b="1" dirty="0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自此，我家永不养猫。</a:t>
            </a:r>
            <a:endParaRPr lang="zh-CN" altLang="en-US" sz="3200" b="1" dirty="0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random/>
      </p:transition>
    </mc:Choice>
    <mc:Fallback>
      <p:transition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6" grpId="0" bldLvl="0" animBg="1"/>
      <p:bldP spid="7177" grpId="0" bldLvl="0" animBg="1"/>
    </p:bldLst>
  </p:timing>
</p:sld>
</file>

<file path=ppt/tags/tag1.xml><?xml version="1.0" encoding="utf-8"?>
<p:tagLst xmlns:p="http://schemas.openxmlformats.org/presentationml/2006/main">
  <p:tag name="KSO_WPP_MARK_KEY" val="fc3a6a1f-6161-4398-96ff-08ed65fada4d"/>
  <p:tag name="COMMONDATA" val="eyJoZGlkIjoiNDlhYmU2OTg5NzI4YTFlOTNiZTMyNGRjMzUzMzdjOTc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778</Words>
  <Application>WPS 演示</Application>
  <PresentationFormat>宽屏</PresentationFormat>
  <Paragraphs>139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宋体</vt:lpstr>
      <vt:lpstr>Wingdings</vt:lpstr>
      <vt:lpstr>汉仪二码墨书W</vt:lpstr>
      <vt:lpstr>华文行楷</vt:lpstr>
      <vt:lpstr>华文新魏</vt:lpstr>
      <vt:lpstr>黑体</vt:lpstr>
      <vt:lpstr>Times New Roman</vt:lpstr>
      <vt:lpstr>Open Sans</vt:lpstr>
      <vt:lpstr>Segoe Print</vt:lpstr>
      <vt:lpstr>Segoe UI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——不要紧，我再向别处要一只来给你</vt:lpstr>
      <vt:lpstr>PowerPoint 演示文稿</vt:lpstr>
      <vt:lpstr>PowerPoint 演示文稿</vt:lpstr>
      <vt:lpstr>PowerPoint 演示文稿</vt:lpstr>
      <vt:lpstr>语言赏析见书96页第四题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Administrator</cp:lastModifiedBy>
  <cp:revision>17</cp:revision>
  <dcterms:created xsi:type="dcterms:W3CDTF">2019-07-10T07:00:00Z</dcterms:created>
  <dcterms:modified xsi:type="dcterms:W3CDTF">2022-11-24T00:23:45Z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F901E0BBADBA415BAC10570CD76F7813</vt:lpwstr>
  </property>
</Properties>
</file>

<file path=docProps/thumbnail.jpeg>
</file>